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Default Extension="emf" ContentType="image/x-emf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diagrams/colors1.xml" ContentType="application/vnd.openxmlformats-officedocument.drawingml.diagramColors+xml"/>
  <Override PartName="/ppt/notesSlides/notesSlide9.xml" ContentType="application/vnd.openxmlformats-officedocument.presentationml.notes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Default Extension="jpeg" ContentType="image/jpeg"/>
  <Override PartName="/ppt/notesSlides/notesSlide12.xml" ContentType="application/vnd.openxmlformats-officedocument.presentationml.notesSlide+xml"/>
  <Override PartName="/docProps/app.xml" ContentType="application/vnd.openxmlformats-officedocument.extended-properties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s/slide22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diagrams/layout1.xml" ContentType="application/vnd.openxmlformats-officedocument.drawingml.diagramLayout+xml"/>
  <Override PartName="/ppt/slides/slide23.xml" ContentType="application/vnd.openxmlformats-officedocument.presentationml.slide+xml"/>
  <Override PartName="/ppt/diagrams/quickStyle1.xml" ContentType="application/vnd.openxmlformats-officedocument.drawingml.diagramStyle+xml"/>
  <Override PartName="/ppt/notesSlides/notesSlide6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0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3.xml" ContentType="application/vnd.openxmlformats-officedocument.presentationml.notesSlide+xml"/>
  <Override PartName="/ppt/diagrams/drawing1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notesSlides/notesSlide10.xml" ContentType="application/vnd.openxmlformats-officedocument.presentationml.notes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25"/>
  </p:notesMasterIdLst>
  <p:sldIdLst>
    <p:sldId id="256" r:id="rId2"/>
    <p:sldId id="270" r:id="rId3"/>
    <p:sldId id="263" r:id="rId4"/>
    <p:sldId id="268" r:id="rId5"/>
    <p:sldId id="269" r:id="rId6"/>
    <p:sldId id="272" r:id="rId7"/>
    <p:sldId id="258" r:id="rId8"/>
    <p:sldId id="267" r:id="rId9"/>
    <p:sldId id="262" r:id="rId10"/>
    <p:sldId id="280" r:id="rId11"/>
    <p:sldId id="264" r:id="rId12"/>
    <p:sldId id="273" r:id="rId13"/>
    <p:sldId id="276" r:id="rId14"/>
    <p:sldId id="277" r:id="rId15"/>
    <p:sldId id="278" r:id="rId16"/>
    <p:sldId id="261" r:id="rId17"/>
    <p:sldId id="279" r:id="rId18"/>
    <p:sldId id="271" r:id="rId19"/>
    <p:sldId id="281" r:id="rId20"/>
    <p:sldId id="259" r:id="rId21"/>
    <p:sldId id="260" r:id="rId22"/>
    <p:sldId id="265" r:id="rId23"/>
    <p:sldId id="266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708" autoAdjust="0"/>
    <p:restoredTop sz="83421" autoAdjust="0"/>
  </p:normalViewPr>
  <p:slideViewPr>
    <p:cSldViewPr>
      <p:cViewPr varScale="1">
        <p:scale>
          <a:sx n="125" d="100"/>
          <a:sy n="125" d="100"/>
        </p:scale>
        <p:origin x="-1208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077B19-B37A-4B06-9B9B-2C832B4D221B}" type="doc">
      <dgm:prSet loTypeId="urn:microsoft.com/office/officeart/2005/8/layout/arrow2" loCatId="process" qsTypeId="urn:microsoft.com/office/officeart/2005/8/quickstyle/simple2" qsCatId="simple" csTypeId="urn:microsoft.com/office/officeart/2005/8/colors/accent3_5" csCatId="accent3" phldr="1"/>
      <dgm:spPr/>
    </dgm:pt>
    <dgm:pt modelId="{072B6D4D-261C-46E4-A3BE-2A1941EAE63A}">
      <dgm:prSet phldrT="[Text]" custT="1"/>
      <dgm:spPr/>
      <dgm:t>
        <a:bodyPr/>
        <a:lstStyle/>
        <a:p>
          <a:pPr algn="ctr"/>
          <a:r>
            <a:rPr lang="en-US" sz="3200" b="0" dirty="0" smtClean="0">
              <a:effectLst/>
            </a:rPr>
            <a:t>Data Center</a:t>
          </a:r>
          <a:endParaRPr lang="en-US" sz="3200" b="0" dirty="0">
            <a:effectLst/>
          </a:endParaRPr>
        </a:p>
      </dgm:t>
    </dgm:pt>
    <dgm:pt modelId="{4DFB3693-DCCF-4C7C-943E-822A79C0CC47}" type="parTrans" cxnId="{41516E0F-106F-483F-A446-7B4C9BB299C7}">
      <dgm:prSet/>
      <dgm:spPr/>
      <dgm:t>
        <a:bodyPr/>
        <a:lstStyle/>
        <a:p>
          <a:endParaRPr lang="en-US" sz="2800" b="0">
            <a:effectLst/>
          </a:endParaRPr>
        </a:p>
      </dgm:t>
    </dgm:pt>
    <dgm:pt modelId="{4D1BD7C5-D2B2-4D87-AAF5-C45E7D826698}" type="sibTrans" cxnId="{41516E0F-106F-483F-A446-7B4C9BB299C7}">
      <dgm:prSet/>
      <dgm:spPr/>
      <dgm:t>
        <a:bodyPr/>
        <a:lstStyle/>
        <a:p>
          <a:endParaRPr lang="en-US" sz="2800" b="0">
            <a:effectLst/>
          </a:endParaRPr>
        </a:p>
      </dgm:t>
    </dgm:pt>
    <dgm:pt modelId="{28A57399-43BE-4691-A120-E03AB8F0BEC3}">
      <dgm:prSet phldrT="[Text]" custT="1"/>
      <dgm:spPr/>
      <dgm:t>
        <a:bodyPr/>
        <a:lstStyle/>
        <a:p>
          <a:pPr algn="ctr"/>
          <a:r>
            <a:rPr lang="en-US" sz="3200" b="0" dirty="0" smtClean="0">
              <a:effectLst/>
            </a:rPr>
            <a:t>Business Functions</a:t>
          </a:r>
          <a:endParaRPr lang="en-US" sz="3200" b="0" dirty="0">
            <a:effectLst/>
          </a:endParaRPr>
        </a:p>
      </dgm:t>
    </dgm:pt>
    <dgm:pt modelId="{AC5F5CE7-5912-4061-A05E-EC18D01BDF68}" type="parTrans" cxnId="{6465507F-8C0B-4826-B875-EBD48943E5C4}">
      <dgm:prSet/>
      <dgm:spPr/>
      <dgm:t>
        <a:bodyPr/>
        <a:lstStyle/>
        <a:p>
          <a:endParaRPr lang="en-US" sz="2800" b="0">
            <a:effectLst/>
          </a:endParaRPr>
        </a:p>
      </dgm:t>
    </dgm:pt>
    <dgm:pt modelId="{1185D9A5-8B4E-47EC-9D30-A896E143CA04}" type="sibTrans" cxnId="{6465507F-8C0B-4826-B875-EBD48943E5C4}">
      <dgm:prSet/>
      <dgm:spPr/>
      <dgm:t>
        <a:bodyPr/>
        <a:lstStyle/>
        <a:p>
          <a:endParaRPr lang="en-US" sz="2800" b="0">
            <a:effectLst/>
          </a:endParaRPr>
        </a:p>
      </dgm:t>
    </dgm:pt>
    <dgm:pt modelId="{57971B41-C8E3-4151-8467-064DC458BB85}">
      <dgm:prSet phldrT="[Text]" custT="1"/>
      <dgm:spPr/>
      <dgm:t>
        <a:bodyPr/>
        <a:lstStyle/>
        <a:p>
          <a:pPr algn="ctr"/>
          <a:r>
            <a:rPr lang="en-US" sz="3200" b="0" dirty="0" smtClean="0">
              <a:effectLst/>
            </a:rPr>
            <a:t>New Opportunities</a:t>
          </a:r>
          <a:endParaRPr lang="en-US" sz="3200" b="0" dirty="0">
            <a:effectLst/>
          </a:endParaRPr>
        </a:p>
      </dgm:t>
    </dgm:pt>
    <dgm:pt modelId="{171FA2D7-217A-4699-A718-C5EB814D2244}" type="parTrans" cxnId="{A65ED24C-C1E3-454E-B8C4-5D20CFD9E92E}">
      <dgm:prSet/>
      <dgm:spPr/>
      <dgm:t>
        <a:bodyPr/>
        <a:lstStyle/>
        <a:p>
          <a:endParaRPr lang="en-US" sz="2800" b="0">
            <a:effectLst/>
          </a:endParaRPr>
        </a:p>
      </dgm:t>
    </dgm:pt>
    <dgm:pt modelId="{9CE43788-DAFD-44EF-8461-5337583EC2ED}" type="sibTrans" cxnId="{A65ED24C-C1E3-454E-B8C4-5D20CFD9E92E}">
      <dgm:prSet/>
      <dgm:spPr/>
      <dgm:t>
        <a:bodyPr/>
        <a:lstStyle/>
        <a:p>
          <a:endParaRPr lang="en-US" sz="2800" b="0">
            <a:effectLst/>
          </a:endParaRPr>
        </a:p>
      </dgm:t>
    </dgm:pt>
    <dgm:pt modelId="{FF604516-9AE2-47A5-97E1-6875BDE3A28C}" type="pres">
      <dgm:prSet presAssocID="{14077B19-B37A-4B06-9B9B-2C832B4D221B}" presName="arrowDiagram" presStyleCnt="0">
        <dgm:presLayoutVars>
          <dgm:chMax val="5"/>
          <dgm:dir/>
          <dgm:resizeHandles val="exact"/>
        </dgm:presLayoutVars>
      </dgm:prSet>
      <dgm:spPr/>
    </dgm:pt>
    <dgm:pt modelId="{319441E6-AFDE-4352-A978-126D91A8BBB0}" type="pres">
      <dgm:prSet presAssocID="{14077B19-B37A-4B06-9B9B-2C832B4D221B}" presName="arrow" presStyleLbl="bgShp" presStyleIdx="0" presStyleCnt="1" custLinFactNeighborX="917" custLinFactNeighborY="92"/>
      <dgm:spPr/>
    </dgm:pt>
    <dgm:pt modelId="{8E761ABA-76F4-4FA2-BC48-DDF552354734}" type="pres">
      <dgm:prSet presAssocID="{14077B19-B37A-4B06-9B9B-2C832B4D221B}" presName="arrowDiagram3" presStyleCnt="0"/>
      <dgm:spPr/>
    </dgm:pt>
    <dgm:pt modelId="{F67662BD-D968-4B56-BF05-7752A2DA573A}" type="pres">
      <dgm:prSet presAssocID="{072B6D4D-261C-46E4-A3BE-2A1941EAE63A}" presName="bullet3a" presStyleLbl="node1" presStyleIdx="0" presStyleCnt="3"/>
      <dgm:spPr/>
    </dgm:pt>
    <dgm:pt modelId="{5EE3B6A0-F4A2-428E-A8B5-A6F26529BEFD}" type="pres">
      <dgm:prSet presAssocID="{072B6D4D-261C-46E4-A3BE-2A1941EAE63A}" presName="textBox3a" presStyleLbl="revTx" presStyleIdx="0" presStyleCnt="3" custScaleX="64690" custScaleY="55203" custLinFactNeighborX="-25492" custLinFactNeighborY="-875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A8CBC7-AE9B-44DA-A32A-789D089999F3}" type="pres">
      <dgm:prSet presAssocID="{28A57399-43BE-4691-A120-E03AB8F0BEC3}" presName="bullet3b" presStyleLbl="node1" presStyleIdx="1" presStyleCnt="3"/>
      <dgm:spPr/>
    </dgm:pt>
    <dgm:pt modelId="{FD37C284-5CCE-480E-93FA-F3216F771158}" type="pres">
      <dgm:prSet presAssocID="{28A57399-43BE-4691-A120-E03AB8F0BEC3}" presName="textBox3b" presStyleLbl="revTx" presStyleIdx="1" presStyleCnt="3" custScaleY="38619" custLinFactNeighborX="-13406" custLinFactNeighborY="-1493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E4C873-390C-42FE-B4CC-C2DDF73D7F1C}" type="pres">
      <dgm:prSet presAssocID="{57971B41-C8E3-4151-8467-064DC458BB85}" presName="bullet3c" presStyleLbl="node1" presStyleIdx="2" presStyleCnt="3"/>
      <dgm:spPr/>
    </dgm:pt>
    <dgm:pt modelId="{0A403CAC-AAE1-4306-9348-B06D69746B13}" type="pres">
      <dgm:prSet presAssocID="{57971B41-C8E3-4151-8467-064DC458BB85}" presName="textBox3c" presStyleLbl="revTx" presStyleIdx="2" presStyleCnt="3" custScaleX="134820" custScaleY="32388" custLinFactNeighborX="-13297" custLinFactNeighborY="-1776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1516E0F-106F-483F-A446-7B4C9BB299C7}" srcId="{14077B19-B37A-4B06-9B9B-2C832B4D221B}" destId="{072B6D4D-261C-46E4-A3BE-2A1941EAE63A}" srcOrd="0" destOrd="0" parTransId="{4DFB3693-DCCF-4C7C-943E-822A79C0CC47}" sibTransId="{4D1BD7C5-D2B2-4D87-AAF5-C45E7D826698}"/>
    <dgm:cxn modelId="{AF24CE9C-F6B5-41CD-A454-B77508DF5BE9}" type="presOf" srcId="{28A57399-43BE-4691-A120-E03AB8F0BEC3}" destId="{FD37C284-5CCE-480E-93FA-F3216F771158}" srcOrd="0" destOrd="0" presId="urn:microsoft.com/office/officeart/2005/8/layout/arrow2"/>
    <dgm:cxn modelId="{31611F6D-0439-46C2-94C6-14DFF7334F78}" type="presOf" srcId="{14077B19-B37A-4B06-9B9B-2C832B4D221B}" destId="{FF604516-9AE2-47A5-97E1-6875BDE3A28C}" srcOrd="0" destOrd="0" presId="urn:microsoft.com/office/officeart/2005/8/layout/arrow2"/>
    <dgm:cxn modelId="{C16C291A-E067-4E27-8537-FF3E97265374}" type="presOf" srcId="{072B6D4D-261C-46E4-A3BE-2A1941EAE63A}" destId="{5EE3B6A0-F4A2-428E-A8B5-A6F26529BEFD}" srcOrd="0" destOrd="0" presId="urn:microsoft.com/office/officeart/2005/8/layout/arrow2"/>
    <dgm:cxn modelId="{A65ED24C-C1E3-454E-B8C4-5D20CFD9E92E}" srcId="{14077B19-B37A-4B06-9B9B-2C832B4D221B}" destId="{57971B41-C8E3-4151-8467-064DC458BB85}" srcOrd="2" destOrd="0" parTransId="{171FA2D7-217A-4699-A718-C5EB814D2244}" sibTransId="{9CE43788-DAFD-44EF-8461-5337583EC2ED}"/>
    <dgm:cxn modelId="{DF68EB80-228D-4A4F-A872-B25CB1740F8F}" type="presOf" srcId="{57971B41-C8E3-4151-8467-064DC458BB85}" destId="{0A403CAC-AAE1-4306-9348-B06D69746B13}" srcOrd="0" destOrd="0" presId="urn:microsoft.com/office/officeart/2005/8/layout/arrow2"/>
    <dgm:cxn modelId="{6465507F-8C0B-4826-B875-EBD48943E5C4}" srcId="{14077B19-B37A-4B06-9B9B-2C832B4D221B}" destId="{28A57399-43BE-4691-A120-E03AB8F0BEC3}" srcOrd="1" destOrd="0" parTransId="{AC5F5CE7-5912-4061-A05E-EC18D01BDF68}" sibTransId="{1185D9A5-8B4E-47EC-9D30-A896E143CA04}"/>
    <dgm:cxn modelId="{9CC0B9DD-88EC-4C78-BD53-88F27863D54D}" type="presParOf" srcId="{FF604516-9AE2-47A5-97E1-6875BDE3A28C}" destId="{319441E6-AFDE-4352-A978-126D91A8BBB0}" srcOrd="0" destOrd="0" presId="urn:microsoft.com/office/officeart/2005/8/layout/arrow2"/>
    <dgm:cxn modelId="{F2E91287-C4B8-4C61-B4C8-AB3A27D68C8A}" type="presParOf" srcId="{FF604516-9AE2-47A5-97E1-6875BDE3A28C}" destId="{8E761ABA-76F4-4FA2-BC48-DDF552354734}" srcOrd="1" destOrd="0" presId="urn:microsoft.com/office/officeart/2005/8/layout/arrow2"/>
    <dgm:cxn modelId="{FB9ED84C-A1FD-4C59-89AF-A85279B0273E}" type="presParOf" srcId="{8E761ABA-76F4-4FA2-BC48-DDF552354734}" destId="{F67662BD-D968-4B56-BF05-7752A2DA573A}" srcOrd="0" destOrd="0" presId="urn:microsoft.com/office/officeart/2005/8/layout/arrow2"/>
    <dgm:cxn modelId="{C0115407-D25C-435F-9DCF-CC81F366F4C2}" type="presParOf" srcId="{8E761ABA-76F4-4FA2-BC48-DDF552354734}" destId="{5EE3B6A0-F4A2-428E-A8B5-A6F26529BEFD}" srcOrd="1" destOrd="0" presId="urn:microsoft.com/office/officeart/2005/8/layout/arrow2"/>
    <dgm:cxn modelId="{48628B45-C650-465B-A948-8CD73785EFFD}" type="presParOf" srcId="{8E761ABA-76F4-4FA2-BC48-DDF552354734}" destId="{2AA8CBC7-AE9B-44DA-A32A-789D089999F3}" srcOrd="2" destOrd="0" presId="urn:microsoft.com/office/officeart/2005/8/layout/arrow2"/>
    <dgm:cxn modelId="{B856A821-80D4-4B62-B3C9-00E7A83F6C5C}" type="presParOf" srcId="{8E761ABA-76F4-4FA2-BC48-DDF552354734}" destId="{FD37C284-5CCE-480E-93FA-F3216F771158}" srcOrd="3" destOrd="0" presId="urn:microsoft.com/office/officeart/2005/8/layout/arrow2"/>
    <dgm:cxn modelId="{EF3E0686-CCC3-4798-B68D-E4984E23CA33}" type="presParOf" srcId="{8E761ABA-76F4-4FA2-BC48-DDF552354734}" destId="{CCE4C873-390C-42FE-B4CC-C2DDF73D7F1C}" srcOrd="4" destOrd="0" presId="urn:microsoft.com/office/officeart/2005/8/layout/arrow2"/>
    <dgm:cxn modelId="{5A394B36-9CC0-40B1-AA86-22155F786FE2}" type="presParOf" srcId="{8E761ABA-76F4-4FA2-BC48-DDF552354734}" destId="{0A403CAC-AAE1-4306-9348-B06D69746B13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19441E6-AFDE-4352-A978-126D91A8BBB0}">
      <dsp:nvSpPr>
        <dsp:cNvPr id="0" name=""/>
        <dsp:cNvSpPr/>
      </dsp:nvSpPr>
      <dsp:spPr>
        <a:xfrm>
          <a:off x="0" y="9525"/>
          <a:ext cx="8763000" cy="5476875"/>
        </a:xfrm>
        <a:prstGeom prst="swooshArrow">
          <a:avLst>
            <a:gd name="adj1" fmla="val 25000"/>
            <a:gd name="adj2" fmla="val 25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7662BD-D968-4B56-BF05-7752A2DA573A}">
      <dsp:nvSpPr>
        <dsp:cNvPr id="0" name=""/>
        <dsp:cNvSpPr/>
      </dsp:nvSpPr>
      <dsp:spPr>
        <a:xfrm>
          <a:off x="1112901" y="3784901"/>
          <a:ext cx="227838" cy="227838"/>
        </a:xfrm>
        <a:prstGeom prst="ellipse">
          <a:avLst/>
        </a:prstGeom>
        <a:solidFill>
          <a:schemeClr val="accent3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EE3B6A0-F4A2-428E-A8B5-A6F26529BEFD}">
      <dsp:nvSpPr>
        <dsp:cNvPr id="0" name=""/>
        <dsp:cNvSpPr/>
      </dsp:nvSpPr>
      <dsp:spPr>
        <a:xfrm>
          <a:off x="1066805" y="4114803"/>
          <a:ext cx="1320826" cy="8737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727" tIns="0" rIns="0" bIns="0" numCol="1" spcCol="1270" anchor="t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0" kern="1200" dirty="0" smtClean="0">
              <a:effectLst/>
            </a:rPr>
            <a:t>Data Center</a:t>
          </a:r>
          <a:endParaRPr lang="en-US" sz="3200" b="0" kern="1200" dirty="0">
            <a:effectLst/>
          </a:endParaRPr>
        </a:p>
      </dsp:txBody>
      <dsp:txXfrm>
        <a:off x="1066805" y="4114803"/>
        <a:ext cx="1320826" cy="873762"/>
      </dsp:txXfrm>
    </dsp:sp>
    <dsp:sp modelId="{2AA8CBC7-AE9B-44DA-A32A-789D089999F3}">
      <dsp:nvSpPr>
        <dsp:cNvPr id="0" name=""/>
        <dsp:cNvSpPr/>
      </dsp:nvSpPr>
      <dsp:spPr>
        <a:xfrm>
          <a:off x="3124009" y="2296287"/>
          <a:ext cx="411861" cy="411861"/>
        </a:xfrm>
        <a:prstGeom prst="ellipse">
          <a:avLst/>
        </a:prstGeom>
        <a:solidFill>
          <a:schemeClr val="accent3">
            <a:alpha val="90000"/>
            <a:hueOff val="0"/>
            <a:satOff val="0"/>
            <a:lumOff val="0"/>
            <a:alphaOff val="-2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D37C284-5CCE-480E-93FA-F3216F771158}">
      <dsp:nvSpPr>
        <dsp:cNvPr id="0" name=""/>
        <dsp:cNvSpPr/>
      </dsp:nvSpPr>
      <dsp:spPr>
        <a:xfrm>
          <a:off x="3047995" y="2971788"/>
          <a:ext cx="2103120" cy="11506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8237" tIns="0" rIns="0" bIns="0" numCol="1" spcCol="1270" anchor="t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0" kern="1200" dirty="0" smtClean="0">
              <a:effectLst/>
            </a:rPr>
            <a:t>Business Functions</a:t>
          </a:r>
          <a:endParaRPr lang="en-US" sz="3200" b="0" kern="1200" dirty="0">
            <a:effectLst/>
          </a:endParaRPr>
        </a:p>
      </dsp:txBody>
      <dsp:txXfrm>
        <a:off x="3047995" y="2971788"/>
        <a:ext cx="2103120" cy="1150622"/>
      </dsp:txXfrm>
    </dsp:sp>
    <dsp:sp modelId="{CCE4C873-390C-42FE-B4CC-C2DDF73D7F1C}">
      <dsp:nvSpPr>
        <dsp:cNvPr id="0" name=""/>
        <dsp:cNvSpPr/>
      </dsp:nvSpPr>
      <dsp:spPr>
        <a:xfrm>
          <a:off x="5542597" y="1390411"/>
          <a:ext cx="569595" cy="569595"/>
        </a:xfrm>
        <a:prstGeom prst="ellipse">
          <a:avLst/>
        </a:prstGeom>
        <a:solidFill>
          <a:schemeClr val="accent3">
            <a:alpha val="90000"/>
            <a:hueOff val="0"/>
            <a:satOff val="0"/>
            <a:lumOff val="0"/>
            <a:alphaOff val="-4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A403CAC-AAE1-4306-9348-B06D69746B13}">
      <dsp:nvSpPr>
        <dsp:cNvPr id="0" name=""/>
        <dsp:cNvSpPr/>
      </dsp:nvSpPr>
      <dsp:spPr>
        <a:xfrm>
          <a:off x="5181589" y="2285988"/>
          <a:ext cx="2835426" cy="12328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1817" tIns="0" rIns="0" bIns="0" numCol="1" spcCol="1270" anchor="t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0" kern="1200" dirty="0" smtClean="0">
              <a:effectLst/>
            </a:rPr>
            <a:t>New Opportunities</a:t>
          </a:r>
          <a:endParaRPr lang="en-US" sz="3200" b="0" kern="1200" dirty="0">
            <a:effectLst/>
          </a:endParaRPr>
        </a:p>
      </dsp:txBody>
      <dsp:txXfrm>
        <a:off x="5181589" y="2285988"/>
        <a:ext cx="2835426" cy="12328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A60D34-515D-4B1C-AC03-3F24FD5B34AF}" type="datetimeFigureOut">
              <a:rPr lang="en-US" smtClean="0"/>
              <a:pPr/>
              <a:t>2/13/12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02C729-7A88-4BE8-803B-2061059B61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332472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02C729-7A88-4BE8-803B-2061059B615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3755246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02C729-7A88-4BE8-803B-2061059B615F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3755246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Technical training.</a:t>
            </a:r>
          </a:p>
          <a:p>
            <a:r>
              <a:rPr lang="en-US" dirty="0" smtClean="0"/>
              <a:t>Understanding</a:t>
            </a:r>
            <a:r>
              <a:rPr lang="en-US" baseline="0" dirty="0" smtClean="0"/>
              <a:t> options.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02C729-7A88-4BE8-803B-2061059B615F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3755246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Liberate data</a:t>
            </a:r>
          </a:p>
          <a:p>
            <a:r>
              <a:rPr lang="en-US" dirty="0" smtClean="0"/>
              <a:t>Integrity</a:t>
            </a:r>
          </a:p>
          <a:p>
            <a:r>
              <a:rPr lang="en-US" dirty="0" smtClean="0"/>
              <a:t>Company goes bust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02C729-7A88-4BE8-803B-2061059B615F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3755246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02C729-7A88-4BE8-803B-2061059B615F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37552469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02C729-7A88-4BE8-803B-2061059B615F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3755246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02C729-7A88-4BE8-803B-2061059B615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3755246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02C729-7A88-4BE8-803B-2061059B615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3755246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02C729-7A88-4BE8-803B-2061059B615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3755246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26% don’t allow</a:t>
            </a:r>
          </a:p>
          <a:p>
            <a:r>
              <a:rPr lang="en-US" baseline="0" dirty="0" smtClean="0"/>
              <a:t>24% allow but don’t support</a:t>
            </a:r>
          </a:p>
          <a:p>
            <a:r>
              <a:rPr lang="en-US" baseline="0" dirty="0" err="1" smtClean="0"/>
              <a:t>Dropbox</a:t>
            </a:r>
            <a:r>
              <a:rPr lang="en-US" baseline="0" dirty="0" smtClean="0"/>
              <a:t> / Gmail / </a:t>
            </a:r>
            <a:r>
              <a:rPr lang="en-US" baseline="0" dirty="0" err="1" smtClean="0"/>
              <a:t>Evernote</a:t>
            </a:r>
            <a:endParaRPr lang="en-US" baseline="0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02C729-7A88-4BE8-803B-2061059B615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3755246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IT: Faster, cheaper, easier, scalable</a:t>
            </a:r>
          </a:p>
          <a:p>
            <a:r>
              <a:rPr lang="en-US" dirty="0" smtClean="0"/>
              <a:t>BUSINESS:</a:t>
            </a:r>
            <a:r>
              <a:rPr lang="en-US" baseline="0" dirty="0" smtClean="0"/>
              <a:t> Extensible Enterprise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02C729-7A88-4BE8-803B-2061059B615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3755246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02C729-7A88-4BE8-803B-2061059B615F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3755246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02C729-7A88-4BE8-803B-2061059B615F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3755246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02C729-7A88-4BE8-803B-2061059B615F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375524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8D156-2B0D-44C3-980B-5B29EBFAB3D4}" type="datetimeFigureOut">
              <a:rPr lang="en-US" smtClean="0"/>
              <a:pPr/>
              <a:t>2/13/12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1995-B9DD-41F3-A40A-BA57FB2EB9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514472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8D156-2B0D-44C3-980B-5B29EBFAB3D4}" type="datetimeFigureOut">
              <a:rPr lang="en-US" smtClean="0"/>
              <a:pPr/>
              <a:t>2/13/12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1995-B9DD-41F3-A40A-BA57FB2EB9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50958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8D156-2B0D-44C3-980B-5B29EBFAB3D4}" type="datetimeFigureOut">
              <a:rPr lang="en-US" smtClean="0"/>
              <a:pPr/>
              <a:t>2/13/12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1995-B9DD-41F3-A40A-BA57FB2EB9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571930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8D156-2B0D-44C3-980B-5B29EBFAB3D4}" type="datetimeFigureOut">
              <a:rPr lang="en-US" smtClean="0"/>
              <a:pPr/>
              <a:t>2/13/12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1995-B9DD-41F3-A40A-BA57FB2EB9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847240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8D156-2B0D-44C3-980B-5B29EBFAB3D4}" type="datetimeFigureOut">
              <a:rPr lang="en-US" smtClean="0"/>
              <a:pPr/>
              <a:t>2/13/12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1995-B9DD-41F3-A40A-BA57FB2EB9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353509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8D156-2B0D-44C3-980B-5B29EBFAB3D4}" type="datetimeFigureOut">
              <a:rPr lang="en-US" smtClean="0"/>
              <a:pPr/>
              <a:t>2/13/12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1995-B9DD-41F3-A40A-BA57FB2EB9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080095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8D156-2B0D-44C3-980B-5B29EBFAB3D4}" type="datetimeFigureOut">
              <a:rPr lang="en-US" smtClean="0"/>
              <a:pPr/>
              <a:t>2/13/12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1995-B9DD-41F3-A40A-BA57FB2EB9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61688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8D156-2B0D-44C3-980B-5B29EBFAB3D4}" type="datetimeFigureOut">
              <a:rPr lang="en-US" smtClean="0"/>
              <a:pPr/>
              <a:t>2/13/12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1995-B9DD-41F3-A40A-BA57FB2EB9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706623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8D156-2B0D-44C3-980B-5B29EBFAB3D4}" type="datetimeFigureOut">
              <a:rPr lang="en-US" smtClean="0"/>
              <a:pPr/>
              <a:t>2/13/12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1995-B9DD-41F3-A40A-BA57FB2EB9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371255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8D156-2B0D-44C3-980B-5B29EBFAB3D4}" type="datetimeFigureOut">
              <a:rPr lang="en-US" smtClean="0"/>
              <a:pPr/>
              <a:t>2/13/12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1995-B9DD-41F3-A40A-BA57FB2EB9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594849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8D156-2B0D-44C3-980B-5B29EBFAB3D4}" type="datetimeFigureOut">
              <a:rPr lang="en-US" smtClean="0"/>
              <a:pPr/>
              <a:t>2/13/12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1995-B9DD-41F3-A40A-BA57FB2EB9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356587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8D156-2B0D-44C3-980B-5B29EBFAB3D4}" type="datetimeFigureOut">
              <a:rPr lang="en-US" smtClean="0"/>
              <a:pPr/>
              <a:t>2/13/12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601995-B9DD-41F3-A40A-BA57FB2EB9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653900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4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e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e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e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e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.e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8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777240"/>
            <a:ext cx="8382000" cy="3047999"/>
          </a:xfrm>
        </p:spPr>
        <p:txBody>
          <a:bodyPr>
            <a:noAutofit/>
          </a:bodyPr>
          <a:lstStyle/>
          <a:p>
            <a:pPr algn="l"/>
            <a:r>
              <a:rPr lang="en-US" sz="5400" b="1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You've Decided The Cloud Is Right For Your Organization. </a:t>
            </a:r>
            <a:r>
              <a:rPr lang="en-US" sz="54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sz="54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54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Now </a:t>
            </a:r>
            <a:r>
              <a:rPr lang="en-US" sz="54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The Hard Part.</a:t>
            </a:r>
            <a:endParaRPr lang="en-US" sz="5400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43400" y="5486400"/>
            <a:ext cx="4648200" cy="1233627"/>
          </a:xfrm>
        </p:spPr>
        <p:txBody>
          <a:bodyPr>
            <a:normAutofit/>
          </a:bodyPr>
          <a:lstStyle/>
          <a:p>
            <a:pPr algn="r"/>
            <a:r>
              <a:rPr lang="en-US" sz="3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@</a:t>
            </a:r>
            <a:r>
              <a:rPr lang="en-US" sz="36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Reichental</a:t>
            </a:r>
            <a:r>
              <a:rPr lang="en-US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en-US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February 14</a:t>
            </a:r>
            <a:r>
              <a:rPr lang="en-US" sz="2400" baseline="30000" dirty="0" smtClean="0">
                <a:solidFill>
                  <a:schemeClr val="bg1">
                    <a:lumMod val="65000"/>
                  </a:schemeClr>
                </a:solidFill>
              </a:rPr>
              <a:t>th</a:t>
            </a: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, 2012</a:t>
            </a:r>
            <a:endParaRPr lang="en-US" sz="24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30480" y="5065014"/>
            <a:ext cx="3962400" cy="1792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559933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381000"/>
            <a:ext cx="8382000" cy="1752600"/>
          </a:xfrm>
        </p:spPr>
        <p:txBody>
          <a:bodyPr>
            <a:normAutofit/>
          </a:bodyPr>
          <a:lstStyle/>
          <a:p>
            <a:pPr algn="l"/>
            <a:r>
              <a:rPr lang="en-US" sz="66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Do the math.</a:t>
            </a:r>
            <a:endParaRPr lang="en-US" sz="6600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47800" y="2270760"/>
            <a:ext cx="2367058" cy="341632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ON PREMISE</a:t>
            </a:r>
          </a:p>
          <a:p>
            <a:r>
              <a:rPr lang="en-US" sz="2400" dirty="0" smtClean="0"/>
              <a:t>e.g.</a:t>
            </a:r>
          </a:p>
          <a:p>
            <a:r>
              <a:rPr lang="en-US" sz="2400" dirty="0" smtClean="0"/>
              <a:t>Hardware</a:t>
            </a:r>
          </a:p>
          <a:p>
            <a:r>
              <a:rPr lang="en-US" sz="2400" dirty="0" smtClean="0"/>
              <a:t>+ Application</a:t>
            </a:r>
          </a:p>
          <a:p>
            <a:r>
              <a:rPr lang="en-US" sz="2400" dirty="0" smtClean="0"/>
              <a:t>+ Support</a:t>
            </a:r>
          </a:p>
          <a:p>
            <a:r>
              <a:rPr lang="en-US" sz="2400" dirty="0" smtClean="0"/>
              <a:t>+ Upgrades</a:t>
            </a:r>
          </a:p>
          <a:p>
            <a:r>
              <a:rPr lang="en-US" sz="2400" dirty="0" smtClean="0"/>
              <a:t>+ Maintenance</a:t>
            </a:r>
          </a:p>
          <a:p>
            <a:r>
              <a:rPr lang="en-US" sz="2400" dirty="0" smtClean="0"/>
              <a:t>+ Backups</a:t>
            </a:r>
          </a:p>
          <a:p>
            <a:r>
              <a:rPr lang="en-US" sz="2400" dirty="0" smtClean="0"/>
              <a:t>= TOTAL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5105400" y="2270760"/>
            <a:ext cx="2367058" cy="341632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CLOUD</a:t>
            </a:r>
          </a:p>
          <a:p>
            <a:r>
              <a:rPr lang="en-US" sz="2400" dirty="0" smtClean="0"/>
              <a:t>e.g.</a:t>
            </a:r>
          </a:p>
          <a:p>
            <a:r>
              <a:rPr lang="en-US" sz="2400" dirty="0" smtClean="0"/>
              <a:t>Subscription Fees</a:t>
            </a:r>
          </a:p>
          <a:p>
            <a:r>
              <a:rPr lang="en-US" sz="2400" dirty="0" smtClean="0"/>
              <a:t>+ Interfaces</a:t>
            </a:r>
          </a:p>
          <a:p>
            <a:r>
              <a:rPr lang="en-US" sz="2400" dirty="0" smtClean="0"/>
              <a:t>+ Support</a:t>
            </a:r>
          </a:p>
          <a:p>
            <a:r>
              <a:rPr lang="en-US" sz="2400" dirty="0" smtClean="0"/>
              <a:t>+ Limitations</a:t>
            </a:r>
          </a:p>
          <a:p>
            <a:r>
              <a:rPr lang="en-US" sz="2400" dirty="0" smtClean="0"/>
              <a:t>+ Loss of control</a:t>
            </a:r>
          </a:p>
          <a:p>
            <a:r>
              <a:rPr lang="en-US" sz="2400" dirty="0" smtClean="0"/>
              <a:t>+ Downtime</a:t>
            </a:r>
          </a:p>
          <a:p>
            <a:r>
              <a:rPr lang="en-US" sz="2400" dirty="0" smtClean="0"/>
              <a:t>= TOTAL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4012351" y="3440311"/>
            <a:ext cx="86190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chemeClr val="accent3">
                    <a:lumMod val="75000"/>
                  </a:schemeClr>
                </a:solidFill>
              </a:rPr>
              <a:t>VS.</a:t>
            </a:r>
            <a:endParaRPr lang="en-US" sz="40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6314094"/>
            <a:ext cx="1371600" cy="239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590244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143001"/>
            <a:ext cx="8839200" cy="2457450"/>
          </a:xfrm>
        </p:spPr>
        <p:txBody>
          <a:bodyPr>
            <a:noAutofit/>
          </a:bodyPr>
          <a:lstStyle/>
          <a:p>
            <a:pPr algn="l"/>
            <a:r>
              <a:rPr lang="en-US" sz="54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Start easy.</a:t>
            </a:r>
            <a:br>
              <a:rPr lang="en-US" sz="54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5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Gain confidence.</a:t>
            </a:r>
            <a:endParaRPr lang="en-US" sz="5400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3200400" y="3657600"/>
            <a:ext cx="2381250" cy="212407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6314094"/>
            <a:ext cx="1371600" cy="239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411175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2758440"/>
            <a:ext cx="1066800" cy="10668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Sales</a:t>
            </a:r>
            <a:endParaRPr lang="en-US" b="1" dirty="0"/>
          </a:p>
        </p:txBody>
      </p:sp>
      <p:sp>
        <p:nvSpPr>
          <p:cNvPr id="14" name="Rectangle 13"/>
          <p:cNvSpPr/>
          <p:nvPr/>
        </p:nvSpPr>
        <p:spPr>
          <a:xfrm>
            <a:off x="1371600" y="2758440"/>
            <a:ext cx="1752600" cy="10668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Marketing</a:t>
            </a:r>
            <a:endParaRPr lang="en-US" b="1" dirty="0"/>
          </a:p>
        </p:txBody>
      </p:sp>
      <p:sp>
        <p:nvSpPr>
          <p:cNvPr id="18" name="Rectangle 17"/>
          <p:cNvSpPr/>
          <p:nvPr/>
        </p:nvSpPr>
        <p:spPr>
          <a:xfrm>
            <a:off x="3108960" y="2758440"/>
            <a:ext cx="929640" cy="10668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HR</a:t>
            </a:r>
            <a:endParaRPr lang="en-US" b="1" dirty="0"/>
          </a:p>
        </p:txBody>
      </p:sp>
      <p:sp>
        <p:nvSpPr>
          <p:cNvPr id="19" name="Rectangle 18"/>
          <p:cNvSpPr/>
          <p:nvPr/>
        </p:nvSpPr>
        <p:spPr>
          <a:xfrm>
            <a:off x="4038600" y="2758440"/>
            <a:ext cx="1143000" cy="10668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IT</a:t>
            </a:r>
            <a:endParaRPr lang="en-US" b="1" dirty="0"/>
          </a:p>
        </p:txBody>
      </p:sp>
      <p:sp>
        <p:nvSpPr>
          <p:cNvPr id="20" name="Rectangle 19"/>
          <p:cNvSpPr/>
          <p:nvPr/>
        </p:nvSpPr>
        <p:spPr>
          <a:xfrm>
            <a:off x="5181600" y="2758440"/>
            <a:ext cx="1219200" cy="10668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Payroll</a:t>
            </a:r>
            <a:endParaRPr lang="en-US" b="1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6400800" y="2758440"/>
            <a:ext cx="2209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6400800" y="3825240"/>
            <a:ext cx="2209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04800" y="1661160"/>
            <a:ext cx="830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304800" y="4892040"/>
            <a:ext cx="83362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893930" y="1932950"/>
            <a:ext cx="12235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CLOUD</a:t>
            </a:r>
            <a:endParaRPr lang="en-US" sz="28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7009923" y="3030230"/>
            <a:ext cx="9915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CORE</a:t>
            </a:r>
            <a:endParaRPr lang="en-US" sz="28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6593275" y="4097030"/>
            <a:ext cx="20478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OUTSOURCE</a:t>
            </a:r>
            <a:endParaRPr lang="en-US" sz="2800" b="1" dirty="0"/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6314094"/>
            <a:ext cx="1371600" cy="239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160556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" y="2758440"/>
            <a:ext cx="1066800" cy="10668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Sales</a:t>
            </a:r>
            <a:endParaRPr lang="en-US" b="1" dirty="0"/>
          </a:p>
        </p:txBody>
      </p:sp>
      <p:sp>
        <p:nvSpPr>
          <p:cNvPr id="14" name="Rectangle 13"/>
          <p:cNvSpPr/>
          <p:nvPr/>
        </p:nvSpPr>
        <p:spPr>
          <a:xfrm>
            <a:off x="1234440" y="2758440"/>
            <a:ext cx="1752600" cy="10668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Marketing</a:t>
            </a:r>
            <a:endParaRPr lang="en-US" b="1" dirty="0"/>
          </a:p>
        </p:txBody>
      </p:sp>
      <p:sp>
        <p:nvSpPr>
          <p:cNvPr id="18" name="Rectangle 17"/>
          <p:cNvSpPr/>
          <p:nvPr/>
        </p:nvSpPr>
        <p:spPr>
          <a:xfrm>
            <a:off x="3048000" y="2758440"/>
            <a:ext cx="929640" cy="10668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HR</a:t>
            </a:r>
            <a:endParaRPr lang="en-US" b="1" dirty="0"/>
          </a:p>
        </p:txBody>
      </p:sp>
      <p:sp>
        <p:nvSpPr>
          <p:cNvPr id="19" name="Rectangle 18"/>
          <p:cNvSpPr/>
          <p:nvPr/>
        </p:nvSpPr>
        <p:spPr>
          <a:xfrm>
            <a:off x="4053840" y="2758440"/>
            <a:ext cx="1143000" cy="10668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IT</a:t>
            </a:r>
            <a:endParaRPr lang="en-US" b="1" dirty="0"/>
          </a:p>
        </p:txBody>
      </p:sp>
      <p:sp>
        <p:nvSpPr>
          <p:cNvPr id="20" name="Rectangle 19"/>
          <p:cNvSpPr/>
          <p:nvPr/>
        </p:nvSpPr>
        <p:spPr>
          <a:xfrm>
            <a:off x="5288280" y="2758440"/>
            <a:ext cx="1219200" cy="10668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Payroll</a:t>
            </a:r>
            <a:endParaRPr lang="en-US" b="1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6400800" y="2758440"/>
            <a:ext cx="2209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6400800" y="3825240"/>
            <a:ext cx="2209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91440" y="1661160"/>
            <a:ext cx="8519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6431280" y="4892040"/>
            <a:ext cx="2209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Left-Right Arrow 2"/>
          <p:cNvSpPr/>
          <p:nvPr/>
        </p:nvSpPr>
        <p:spPr>
          <a:xfrm>
            <a:off x="106680" y="4163568"/>
            <a:ext cx="6400800" cy="72847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Define Processes &amp; Interfaces (Pre-automate if possible)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6893930" y="1932950"/>
            <a:ext cx="12235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CLOUD</a:t>
            </a:r>
            <a:endParaRPr lang="en-US" sz="28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7009923" y="3030230"/>
            <a:ext cx="9915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CORE</a:t>
            </a:r>
            <a:endParaRPr lang="en-US" sz="28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6593275" y="4097030"/>
            <a:ext cx="20478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OUTSOURCE</a:t>
            </a:r>
            <a:endParaRPr lang="en-US" sz="2800" b="1" dirty="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6314094"/>
            <a:ext cx="1371600" cy="239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231609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" y="1661160"/>
            <a:ext cx="1066800" cy="10668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Sales</a:t>
            </a:r>
            <a:endParaRPr lang="en-US" b="1" dirty="0"/>
          </a:p>
        </p:txBody>
      </p:sp>
      <p:sp>
        <p:nvSpPr>
          <p:cNvPr id="14" name="Rectangle 13"/>
          <p:cNvSpPr/>
          <p:nvPr/>
        </p:nvSpPr>
        <p:spPr>
          <a:xfrm>
            <a:off x="1234440" y="2758440"/>
            <a:ext cx="1752600" cy="10668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Marketing</a:t>
            </a:r>
            <a:endParaRPr lang="en-US" b="1" dirty="0"/>
          </a:p>
        </p:txBody>
      </p:sp>
      <p:sp>
        <p:nvSpPr>
          <p:cNvPr id="18" name="Rectangle 17"/>
          <p:cNvSpPr/>
          <p:nvPr/>
        </p:nvSpPr>
        <p:spPr>
          <a:xfrm>
            <a:off x="3048000" y="2758440"/>
            <a:ext cx="929640" cy="10668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HR</a:t>
            </a:r>
            <a:endParaRPr lang="en-US" b="1" dirty="0"/>
          </a:p>
        </p:txBody>
      </p:sp>
      <p:sp>
        <p:nvSpPr>
          <p:cNvPr id="19" name="Rectangle 18"/>
          <p:cNvSpPr/>
          <p:nvPr/>
        </p:nvSpPr>
        <p:spPr>
          <a:xfrm>
            <a:off x="4053840" y="2758440"/>
            <a:ext cx="1143000" cy="10668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IT</a:t>
            </a:r>
            <a:endParaRPr lang="en-US" b="1" dirty="0"/>
          </a:p>
        </p:txBody>
      </p:sp>
      <p:sp>
        <p:nvSpPr>
          <p:cNvPr id="20" name="Rectangle 19"/>
          <p:cNvSpPr/>
          <p:nvPr/>
        </p:nvSpPr>
        <p:spPr>
          <a:xfrm>
            <a:off x="5227320" y="3825240"/>
            <a:ext cx="1219200" cy="10668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Payroll</a:t>
            </a:r>
            <a:endParaRPr lang="en-US" b="1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5196840" y="2743200"/>
            <a:ext cx="3413760" cy="152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6400800" y="3825240"/>
            <a:ext cx="2209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1158240" y="1661160"/>
            <a:ext cx="74523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91440" y="4892040"/>
            <a:ext cx="85496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Up Arrow 4"/>
          <p:cNvSpPr/>
          <p:nvPr/>
        </p:nvSpPr>
        <p:spPr>
          <a:xfrm>
            <a:off x="382524" y="547116"/>
            <a:ext cx="484632" cy="97840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>
            <a:off x="5606796" y="5013960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893930" y="1932950"/>
            <a:ext cx="12235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CLOUD</a:t>
            </a:r>
            <a:endParaRPr lang="en-US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7009923" y="3030230"/>
            <a:ext cx="9915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CORE</a:t>
            </a:r>
            <a:endParaRPr lang="en-US" sz="2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593275" y="4097030"/>
            <a:ext cx="20478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OUTSOURCE</a:t>
            </a:r>
            <a:endParaRPr lang="en-US" sz="2800" b="1" dirty="0"/>
          </a:p>
        </p:txBody>
      </p:sp>
      <p:cxnSp>
        <p:nvCxnSpPr>
          <p:cNvPr id="24" name="Straight Connector 23"/>
          <p:cNvCxnSpPr/>
          <p:nvPr/>
        </p:nvCxnSpPr>
        <p:spPr>
          <a:xfrm>
            <a:off x="60960" y="3825240"/>
            <a:ext cx="2209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Picture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6314094"/>
            <a:ext cx="1371600" cy="239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596342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" y="1661160"/>
            <a:ext cx="1066800" cy="10668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Sales</a:t>
            </a:r>
            <a:endParaRPr lang="en-US" b="1" dirty="0"/>
          </a:p>
        </p:txBody>
      </p:sp>
      <p:sp>
        <p:nvSpPr>
          <p:cNvPr id="14" name="Rectangle 13"/>
          <p:cNvSpPr/>
          <p:nvPr/>
        </p:nvSpPr>
        <p:spPr>
          <a:xfrm>
            <a:off x="1234440" y="2758440"/>
            <a:ext cx="1752600" cy="10668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Marketing</a:t>
            </a:r>
            <a:endParaRPr lang="en-US" b="1" dirty="0"/>
          </a:p>
        </p:txBody>
      </p:sp>
      <p:sp>
        <p:nvSpPr>
          <p:cNvPr id="18" name="Rectangle 17"/>
          <p:cNvSpPr/>
          <p:nvPr/>
        </p:nvSpPr>
        <p:spPr>
          <a:xfrm>
            <a:off x="3048000" y="2758440"/>
            <a:ext cx="929640" cy="10668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HR</a:t>
            </a:r>
            <a:endParaRPr lang="en-US" b="1" dirty="0"/>
          </a:p>
        </p:txBody>
      </p:sp>
      <p:sp>
        <p:nvSpPr>
          <p:cNvPr id="19" name="Rectangle 18"/>
          <p:cNvSpPr/>
          <p:nvPr/>
        </p:nvSpPr>
        <p:spPr>
          <a:xfrm>
            <a:off x="4351020" y="2758440"/>
            <a:ext cx="518160" cy="10668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IT</a:t>
            </a:r>
            <a:endParaRPr lang="en-US" b="1" dirty="0"/>
          </a:p>
        </p:txBody>
      </p:sp>
      <p:sp>
        <p:nvSpPr>
          <p:cNvPr id="20" name="Rectangle 19"/>
          <p:cNvSpPr/>
          <p:nvPr/>
        </p:nvSpPr>
        <p:spPr>
          <a:xfrm>
            <a:off x="5227320" y="3825240"/>
            <a:ext cx="1219200" cy="10668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Payroll</a:t>
            </a:r>
            <a:endParaRPr lang="en-US" b="1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4869180" y="2743200"/>
            <a:ext cx="3741420" cy="152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886200" y="3825240"/>
            <a:ext cx="4724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1158240" y="1661160"/>
            <a:ext cx="74523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91440" y="4892040"/>
            <a:ext cx="85496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Down Arrow 5"/>
          <p:cNvSpPr/>
          <p:nvPr/>
        </p:nvSpPr>
        <p:spPr>
          <a:xfrm>
            <a:off x="4742688" y="5013960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893930" y="1932950"/>
            <a:ext cx="12235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CLOUD</a:t>
            </a:r>
            <a:endParaRPr lang="en-US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7009923" y="3030230"/>
            <a:ext cx="9915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CORE</a:t>
            </a:r>
            <a:endParaRPr lang="en-US" sz="2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593275" y="4097030"/>
            <a:ext cx="20478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OUTSOURCE</a:t>
            </a:r>
            <a:endParaRPr lang="en-US" sz="2800" b="1" dirty="0"/>
          </a:p>
        </p:txBody>
      </p:sp>
      <p:cxnSp>
        <p:nvCxnSpPr>
          <p:cNvPr id="24" name="Straight Connector 23"/>
          <p:cNvCxnSpPr/>
          <p:nvPr/>
        </p:nvCxnSpPr>
        <p:spPr>
          <a:xfrm>
            <a:off x="60960" y="3825240"/>
            <a:ext cx="2209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3886200" y="1676400"/>
            <a:ext cx="571500" cy="1066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IT</a:t>
            </a:r>
            <a:endParaRPr lang="en-US" b="1" dirty="0"/>
          </a:p>
        </p:txBody>
      </p:sp>
      <p:sp>
        <p:nvSpPr>
          <p:cNvPr id="25" name="Rectangle 24"/>
          <p:cNvSpPr/>
          <p:nvPr/>
        </p:nvSpPr>
        <p:spPr>
          <a:xfrm>
            <a:off x="4693920" y="3825240"/>
            <a:ext cx="472440" cy="1066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IT</a:t>
            </a:r>
            <a:endParaRPr lang="en-US" b="1" dirty="0"/>
          </a:p>
        </p:txBody>
      </p:sp>
      <p:sp>
        <p:nvSpPr>
          <p:cNvPr id="11" name="Up Arrow 10"/>
          <p:cNvSpPr/>
          <p:nvPr/>
        </p:nvSpPr>
        <p:spPr>
          <a:xfrm>
            <a:off x="3929634" y="533400"/>
            <a:ext cx="484632" cy="97840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6314094"/>
            <a:ext cx="1371600" cy="239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634335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33400" y="277368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Service</a:t>
            </a:r>
          </a:p>
          <a:p>
            <a:pPr algn="ctr"/>
            <a:r>
              <a:rPr lang="en-US" b="1" dirty="0"/>
              <a:t>A</a:t>
            </a:r>
          </a:p>
        </p:txBody>
      </p:sp>
      <p:sp>
        <p:nvSpPr>
          <p:cNvPr id="7" name="Rectangle 6"/>
          <p:cNvSpPr/>
          <p:nvPr/>
        </p:nvSpPr>
        <p:spPr>
          <a:xfrm>
            <a:off x="1630680" y="277368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Service</a:t>
            </a:r>
          </a:p>
          <a:p>
            <a:pPr algn="ctr"/>
            <a:r>
              <a:rPr lang="en-US" b="1" dirty="0"/>
              <a:t>B</a:t>
            </a:r>
          </a:p>
        </p:txBody>
      </p:sp>
      <p:sp>
        <p:nvSpPr>
          <p:cNvPr id="9" name="Rectangle 8"/>
          <p:cNvSpPr/>
          <p:nvPr/>
        </p:nvSpPr>
        <p:spPr>
          <a:xfrm>
            <a:off x="2743200" y="277368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Service</a:t>
            </a:r>
          </a:p>
          <a:p>
            <a:pPr algn="ctr"/>
            <a:r>
              <a:rPr lang="en-US" b="1" dirty="0" smtClean="0"/>
              <a:t>C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3840480" y="277368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Service</a:t>
            </a:r>
          </a:p>
          <a:p>
            <a:pPr algn="ctr"/>
            <a:r>
              <a:rPr lang="en-US" b="1" dirty="0"/>
              <a:t>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33400" y="3825240"/>
            <a:ext cx="422148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Your Organization</a:t>
            </a:r>
            <a:endParaRPr lang="en-US" sz="3200" b="1" dirty="0"/>
          </a:p>
        </p:txBody>
      </p:sp>
      <p:sp>
        <p:nvSpPr>
          <p:cNvPr id="12" name="Rectangle 11"/>
          <p:cNvSpPr/>
          <p:nvPr/>
        </p:nvSpPr>
        <p:spPr>
          <a:xfrm>
            <a:off x="5334000" y="2773680"/>
            <a:ext cx="914400" cy="9144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7543800" y="2758440"/>
            <a:ext cx="914400" cy="9144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334000" y="3825240"/>
            <a:ext cx="3124200" cy="6096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Business XYZ</a:t>
            </a:r>
            <a:endParaRPr lang="en-US" sz="3200" b="1" dirty="0"/>
          </a:p>
        </p:txBody>
      </p:sp>
      <p:sp>
        <p:nvSpPr>
          <p:cNvPr id="14" name="Rectangle 13"/>
          <p:cNvSpPr/>
          <p:nvPr/>
        </p:nvSpPr>
        <p:spPr>
          <a:xfrm>
            <a:off x="6438900" y="2773680"/>
            <a:ext cx="914400" cy="9144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6314094"/>
            <a:ext cx="1371600" cy="239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449670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33400" y="3825240"/>
            <a:ext cx="422148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Your Organization</a:t>
            </a:r>
            <a:endParaRPr lang="en-US" sz="3200" b="1" dirty="0"/>
          </a:p>
        </p:txBody>
      </p:sp>
      <p:sp>
        <p:nvSpPr>
          <p:cNvPr id="12" name="Rectangle 11"/>
          <p:cNvSpPr/>
          <p:nvPr/>
        </p:nvSpPr>
        <p:spPr>
          <a:xfrm>
            <a:off x="5334000" y="2773680"/>
            <a:ext cx="914400" cy="9144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431280" y="277368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Service </a:t>
            </a:r>
          </a:p>
          <a:p>
            <a:pPr algn="ctr"/>
            <a:r>
              <a:rPr lang="en-US" b="1" dirty="0"/>
              <a:t>C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543800" y="2758440"/>
            <a:ext cx="914400" cy="9144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334000" y="3825240"/>
            <a:ext cx="3124200" cy="6096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Business XYZ</a:t>
            </a:r>
            <a:endParaRPr lang="en-US" sz="3200" b="1" dirty="0"/>
          </a:p>
        </p:txBody>
      </p:sp>
      <p:sp>
        <p:nvSpPr>
          <p:cNvPr id="17" name="Curved Down Arrow 16"/>
          <p:cNvSpPr/>
          <p:nvPr/>
        </p:nvSpPr>
        <p:spPr>
          <a:xfrm>
            <a:off x="3048000" y="1905000"/>
            <a:ext cx="3848100" cy="731520"/>
          </a:xfrm>
          <a:prstGeom prst="curved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33400" y="277368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Service</a:t>
            </a:r>
          </a:p>
          <a:p>
            <a:pPr algn="ctr"/>
            <a:r>
              <a:rPr lang="en-US" b="1" dirty="0"/>
              <a:t>A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630680" y="277368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Service</a:t>
            </a:r>
          </a:p>
          <a:p>
            <a:pPr algn="ctr"/>
            <a:r>
              <a:rPr lang="en-US" b="1" dirty="0"/>
              <a:t>B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743200" y="277368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Service</a:t>
            </a:r>
          </a:p>
          <a:p>
            <a:pPr algn="ctr"/>
            <a:r>
              <a:rPr lang="en-US" b="1" dirty="0" smtClean="0"/>
              <a:t>C</a:t>
            </a:r>
            <a:endParaRPr lang="en-US" b="1" dirty="0"/>
          </a:p>
        </p:txBody>
      </p:sp>
      <p:sp>
        <p:nvSpPr>
          <p:cNvPr id="20" name="Rectangle 19"/>
          <p:cNvSpPr/>
          <p:nvPr/>
        </p:nvSpPr>
        <p:spPr>
          <a:xfrm>
            <a:off x="3840480" y="277368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Service</a:t>
            </a:r>
          </a:p>
          <a:p>
            <a:pPr algn="ctr"/>
            <a:r>
              <a:rPr lang="en-US" b="1" dirty="0"/>
              <a:t>D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6314094"/>
            <a:ext cx="1371600" cy="239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396288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143001"/>
            <a:ext cx="8382000" cy="2457450"/>
          </a:xfrm>
        </p:spPr>
        <p:txBody>
          <a:bodyPr>
            <a:normAutofit/>
          </a:bodyPr>
          <a:lstStyle/>
          <a:p>
            <a:pPr algn="l"/>
            <a:r>
              <a:rPr lang="en-US" sz="66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Case studies.</a:t>
            </a:r>
            <a:endParaRPr lang="en-US" sz="6600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6314094"/>
            <a:ext cx="1371600" cy="23910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472440" y="3733800"/>
            <a:ext cx="2400300" cy="115876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3977640" y="3733800"/>
            <a:ext cx="5008627" cy="1387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29282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143001"/>
            <a:ext cx="8839200" cy="2457450"/>
          </a:xfrm>
        </p:spPr>
        <p:txBody>
          <a:bodyPr>
            <a:noAutofit/>
          </a:bodyPr>
          <a:lstStyle/>
          <a:p>
            <a:pPr algn="l"/>
            <a:r>
              <a:rPr lang="en-US" sz="5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In this new world, the CIO (and others) can </a:t>
            </a:r>
            <a:r>
              <a:rPr lang="en-US" sz="54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identify new business opportunities.</a:t>
            </a:r>
            <a:endParaRPr lang="en-US" sz="5400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6314094"/>
            <a:ext cx="1371600" cy="239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530902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143001"/>
            <a:ext cx="8839200" cy="1447799"/>
          </a:xfrm>
        </p:spPr>
        <p:txBody>
          <a:bodyPr>
            <a:noAutofit/>
          </a:bodyPr>
          <a:lstStyle/>
          <a:p>
            <a:pPr algn="l"/>
            <a:r>
              <a:rPr lang="en-US" sz="54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What we’ll cover today:</a:t>
            </a:r>
            <a:br>
              <a:rPr lang="en-US" sz="54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en-US" sz="54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6314094"/>
            <a:ext cx="1371600" cy="239106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147140" y="1621226"/>
            <a:ext cx="8839200" cy="30222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54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Flavors</a:t>
            </a:r>
          </a:p>
          <a:p>
            <a:pPr algn="l"/>
            <a:r>
              <a:rPr lang="en-US" sz="5400" b="1" dirty="0" smtClean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Plan &amp; prepare</a:t>
            </a:r>
          </a:p>
          <a:p>
            <a:pPr algn="l"/>
            <a:r>
              <a:rPr lang="en-US" sz="54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Considerations</a:t>
            </a:r>
            <a:endParaRPr lang="en-US" sz="5400" b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990005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143001"/>
            <a:ext cx="8839200" cy="2457450"/>
          </a:xfrm>
        </p:spPr>
        <p:txBody>
          <a:bodyPr>
            <a:noAutofit/>
          </a:bodyPr>
          <a:lstStyle/>
          <a:p>
            <a:pPr algn="l"/>
            <a:r>
              <a:rPr lang="en-US" sz="54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Bring the </a:t>
            </a:r>
            <a:r>
              <a:rPr lang="en-US" sz="54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organization </a:t>
            </a:r>
            <a:r>
              <a:rPr lang="en-US" sz="54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along together.</a:t>
            </a:r>
            <a:endParaRPr lang="en-US" sz="540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6314094"/>
            <a:ext cx="1371600" cy="239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860292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143001"/>
            <a:ext cx="8839200" cy="2457450"/>
          </a:xfrm>
        </p:spPr>
        <p:txBody>
          <a:bodyPr>
            <a:noAutofit/>
          </a:bodyPr>
          <a:lstStyle/>
          <a:p>
            <a:pPr algn="l"/>
            <a:r>
              <a:rPr lang="en-US" sz="5400" b="1" dirty="0" smtClean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But what about risk?</a:t>
            </a:r>
            <a:endParaRPr lang="en-US" sz="5400" dirty="0">
              <a:solidFill>
                <a:schemeClr val="accent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6314094"/>
            <a:ext cx="1371600" cy="239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720369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55920" y="0"/>
            <a:ext cx="3688080" cy="838199"/>
          </a:xfrm>
        </p:spPr>
        <p:txBody>
          <a:bodyPr>
            <a:noAutofit/>
          </a:bodyPr>
          <a:lstStyle/>
          <a:p>
            <a:pPr algn="r"/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Summary.</a:t>
            </a:r>
            <a:endParaRPr lang="en-US" dirty="0">
              <a:solidFill>
                <a:schemeClr val="accent4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304800" y="381000"/>
            <a:ext cx="8839200" cy="51815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4800" b="1" dirty="0" smtClean="0">
              <a:solidFill>
                <a:schemeClr val="accent3">
                  <a:lumMod val="7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l"/>
            <a:endParaRPr lang="en-US" sz="4800" b="1" dirty="0">
              <a:solidFill>
                <a:schemeClr val="accent3">
                  <a:lumMod val="7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l"/>
            <a:endParaRPr lang="en-US" sz="4800" b="1" dirty="0" smtClean="0">
              <a:solidFill>
                <a:schemeClr val="accent3">
                  <a:lumMod val="7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l"/>
            <a:r>
              <a:rPr lang="en-US" sz="4800" b="1" dirty="0" err="1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Consumerization</a:t>
            </a:r>
            <a:endParaRPr lang="en-US" sz="4800" b="1" dirty="0" smtClean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l"/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Data Center 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  <a:sym typeface="Wingdings"/>
              </a:rPr>
              <a:t> 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New functions 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  <a:sym typeface="Wingdings"/>
              </a:rPr>
              <a:t> 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New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opps</a:t>
            </a:r>
            <a:endParaRPr lang="en-US" sz="2800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l"/>
            <a:r>
              <a:rPr lang="en-US" sz="54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Start easy</a:t>
            </a:r>
          </a:p>
          <a:p>
            <a:pPr algn="l"/>
            <a:r>
              <a:rPr lang="en-US" sz="4000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Do the math</a:t>
            </a:r>
          </a:p>
          <a:p>
            <a:pPr algn="l"/>
            <a:r>
              <a:rPr lang="en-US" sz="5400" b="1" dirty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Weigh the </a:t>
            </a:r>
            <a:r>
              <a:rPr lang="en-US" sz="7200" b="1" dirty="0" smtClean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risks</a:t>
            </a:r>
            <a:endParaRPr lang="en-US" sz="7200" b="1" dirty="0" smtClean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l"/>
            <a:r>
              <a:rPr lang="en-US" sz="4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Componentize the business</a:t>
            </a:r>
          </a:p>
          <a:p>
            <a:pPr algn="l"/>
            <a:r>
              <a:rPr lang="en-US" sz="5400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Build new opportunities</a:t>
            </a:r>
          </a:p>
          <a:p>
            <a:pPr algn="l"/>
            <a:r>
              <a:rPr lang="en-US" sz="5400" b="1" dirty="0" smtClean="0"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sz="5400" b="1" dirty="0" smtClean="0"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en-US" sz="5400" b="1" dirty="0">
              <a:solidFill>
                <a:schemeClr val="accent3">
                  <a:lumMod val="7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6314094"/>
            <a:ext cx="1371600" cy="239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020436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143001"/>
            <a:ext cx="8839200" cy="2457450"/>
          </a:xfrm>
        </p:spPr>
        <p:txBody>
          <a:bodyPr>
            <a:noAutofit/>
          </a:bodyPr>
          <a:lstStyle/>
          <a:p>
            <a:pPr algn="l"/>
            <a:r>
              <a:rPr lang="en-US" sz="5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Let’s continue the conversation </a:t>
            </a:r>
            <a:r>
              <a:rPr lang="en-US" sz="54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@</a:t>
            </a:r>
            <a:r>
              <a:rPr lang="en-US" sz="5400" b="1" dirty="0" err="1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Reichental</a:t>
            </a:r>
            <a:endParaRPr lang="en-US" sz="5400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091983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143001"/>
            <a:ext cx="8839200" cy="2457450"/>
          </a:xfrm>
        </p:spPr>
        <p:txBody>
          <a:bodyPr>
            <a:noAutofit/>
          </a:bodyPr>
          <a:lstStyle/>
          <a:p>
            <a:pPr algn="l"/>
            <a:r>
              <a:rPr lang="en-US" sz="54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Let’s agree on what we mean when we discuss </a:t>
            </a:r>
            <a:r>
              <a:rPr lang="en-US" sz="54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cloud computing.</a:t>
            </a:r>
            <a:endParaRPr lang="en-US" sz="540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6314094"/>
            <a:ext cx="1371600" cy="239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95972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143001"/>
            <a:ext cx="8839200" cy="2457450"/>
          </a:xfrm>
        </p:spPr>
        <p:txBody>
          <a:bodyPr>
            <a:noAutofit/>
          </a:bodyPr>
          <a:lstStyle/>
          <a:p>
            <a:pPr algn="l"/>
            <a:r>
              <a:rPr lang="en-US" sz="54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Cloud computing is </a:t>
            </a:r>
            <a:r>
              <a:rPr lang="en-US" sz="5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computing as a service.</a:t>
            </a:r>
            <a:endParaRPr lang="en-US" sz="540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6314094"/>
            <a:ext cx="1371600" cy="239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931367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771992" y="0"/>
            <a:ext cx="7569536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712180" y="6571565"/>
            <a:ext cx="243182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Image created </a:t>
            </a: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by Sam Johnston 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6314094"/>
            <a:ext cx="1371600" cy="239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651337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143000"/>
            <a:ext cx="8839200" cy="2743199"/>
          </a:xfrm>
        </p:spPr>
        <p:txBody>
          <a:bodyPr>
            <a:noAutofit/>
          </a:bodyPr>
          <a:lstStyle/>
          <a:p>
            <a:pPr algn="l"/>
            <a:r>
              <a:rPr lang="en-US" sz="54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Do you BYOD?</a:t>
            </a:r>
            <a:br>
              <a:rPr lang="en-US" sz="54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5400" b="1" dirty="0" err="1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Consumerization</a:t>
            </a:r>
            <a:r>
              <a:rPr lang="en-US" sz="54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is a cloud driving force.</a:t>
            </a:r>
            <a:r>
              <a:rPr lang="en-US" sz="54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sz="54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en-US" sz="540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6314094"/>
            <a:ext cx="1371600" cy="239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033917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3108960"/>
            <a:ext cx="8839200" cy="2457450"/>
          </a:xfrm>
        </p:spPr>
        <p:txBody>
          <a:bodyPr>
            <a:noAutofit/>
          </a:bodyPr>
          <a:lstStyle/>
          <a:p>
            <a:pPr algn="l"/>
            <a:r>
              <a:rPr lang="en-US" sz="54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Sure, cloud is an IT play.</a:t>
            </a:r>
            <a:br>
              <a:rPr lang="en-US" sz="54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5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But it’s much more than that.</a:t>
            </a:r>
            <a:endParaRPr lang="en-US" sz="5400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6314094"/>
            <a:ext cx="1371600" cy="239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395103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989563719"/>
              </p:ext>
            </p:extLst>
          </p:nvPr>
        </p:nvGraphicFramePr>
        <p:xfrm>
          <a:off x="228600" y="609600"/>
          <a:ext cx="8763000" cy="54864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04800" y="6314094"/>
            <a:ext cx="1371600" cy="239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703149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143001"/>
            <a:ext cx="8839200" cy="2457450"/>
          </a:xfrm>
        </p:spPr>
        <p:txBody>
          <a:bodyPr>
            <a:noAutofit/>
          </a:bodyPr>
          <a:lstStyle/>
          <a:p>
            <a:pPr algn="l"/>
            <a:r>
              <a:rPr lang="en-US" sz="54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Lower cost.</a:t>
            </a:r>
            <a:br>
              <a:rPr lang="en-US" sz="54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5400" b="1" dirty="0" smtClean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Greater agility.</a:t>
            </a:r>
            <a:br>
              <a:rPr lang="en-US" sz="5400" b="1" dirty="0" smtClean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en-US" sz="5400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6314094"/>
            <a:ext cx="1371600" cy="239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241399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</TotalTime>
  <Words>340</Words>
  <Application>Microsoft Macintosh PowerPoint</Application>
  <PresentationFormat>On-screen Show (4:3)</PresentationFormat>
  <Paragraphs>134</Paragraphs>
  <Slides>23</Slides>
  <Notes>14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You've Decided The Cloud Is Right For Your Organization.  Now The Hard Part.</vt:lpstr>
      <vt:lpstr>What we’ll cover today: </vt:lpstr>
      <vt:lpstr>Let’s agree on what we mean when we discuss cloud computing.</vt:lpstr>
      <vt:lpstr>Cloud computing is computing as a service.</vt:lpstr>
      <vt:lpstr>Slide 5</vt:lpstr>
      <vt:lpstr>Do you BYOD? Consumerization is a cloud driving force. </vt:lpstr>
      <vt:lpstr>Sure, cloud is an IT play. But it’s much more than that.</vt:lpstr>
      <vt:lpstr>Slide 8</vt:lpstr>
      <vt:lpstr>Lower cost. Greater agility. </vt:lpstr>
      <vt:lpstr>Do the math.</vt:lpstr>
      <vt:lpstr>Start easy. Gain confidence.</vt:lpstr>
      <vt:lpstr>Slide 12</vt:lpstr>
      <vt:lpstr>Slide 13</vt:lpstr>
      <vt:lpstr>Slide 14</vt:lpstr>
      <vt:lpstr>Slide 15</vt:lpstr>
      <vt:lpstr>Slide 16</vt:lpstr>
      <vt:lpstr>Slide 17</vt:lpstr>
      <vt:lpstr>Case studies.</vt:lpstr>
      <vt:lpstr>In this new world, the CIO (and others) can identify new business opportunities.</vt:lpstr>
      <vt:lpstr>Bring the organization along together.</vt:lpstr>
      <vt:lpstr>But what about risk?</vt:lpstr>
      <vt:lpstr>Summary.</vt:lpstr>
      <vt:lpstr>Let’s continue the conversation @Reichental</vt:lpstr>
    </vt:vector>
  </TitlesOfParts>
  <Company>City of Palo Alto, IT Department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You've Decided The Cloud Is Right For Your Organization.  Now The Hard Part.</dc:title>
  <dc:creator>Jonathan Reichental</dc:creator>
  <cp:lastModifiedBy>Sophia DeMartini</cp:lastModifiedBy>
  <cp:revision>76</cp:revision>
  <dcterms:created xsi:type="dcterms:W3CDTF">2012-02-13T20:00:22Z</dcterms:created>
  <dcterms:modified xsi:type="dcterms:W3CDTF">2012-02-13T20:00:47Z</dcterms:modified>
</cp:coreProperties>
</file>